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91" y="3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eg>
</file>

<file path=ppt/media/image11.jpg>
</file>

<file path=ppt/media/image2.jpeg>
</file>

<file path=ppt/media/image3.jpg>
</file>

<file path=ppt/media/image4.jpeg>
</file>

<file path=ppt/media/image5.jpg>
</file>

<file path=ppt/media/image6.JP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EE903-B589-CD43-DECC-03171A76C0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026EC4-2293-DD50-6AAD-18A72D847D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02B43F-21DE-F2C7-4852-E06177C81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8833-FCF8-45BE-89ED-548990B1188C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86E576-374F-23E4-A0A1-C4FFABBDE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D656A-C75B-3D80-D32D-B13AF9352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218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3388D-8F1D-545A-BDA4-4AD003FD0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1FAF21-8BA3-638B-248C-4BC2465DA2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2D8C8-639B-D9D2-3DBD-742917704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8833-FCF8-45BE-89ED-548990B1188C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CC9DF-6BA8-7CBE-29B7-5DB4ED782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71B63-F06E-EF22-EF18-B78243428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870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CC06E0-3390-0D15-9652-CC15AF1E15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175783-C75B-6341-C831-76AA3ABC0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8FAD1-D423-B45A-142A-516AACD3A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8833-FCF8-45BE-89ED-548990B1188C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A6169-799C-6176-7AF7-5C9CA05A5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DFB9AC-2F8C-D4EA-94BD-2EDF9FED8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142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3E73D-B6F9-C6C0-1110-02B3175B6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AA376-8D71-D2E0-5634-129FC66CA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58404-D96F-2091-C1CD-A78D0CA5A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8833-FCF8-45BE-89ED-548990B1188C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6355B5-3A0C-3F13-33F0-B466FD01A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951A5-6CD5-6DD1-3C80-018810C04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485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A656A-6B5E-0493-379F-F4B3D7743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5BA949-1B71-76A7-C3FE-C7EC8A7FD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3B33C9-E05E-4191-EB8B-4753C64D6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8833-FCF8-45BE-89ED-548990B1188C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C71D26-8C73-0BF0-1C5A-772363EF5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4F02A-A665-C397-68A4-9EB2E2E2B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390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F4A4D-87B6-512E-43A4-883214E56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BBC07-ED95-D454-0F68-99DCB75D4F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D42B9F-BF84-2DEA-F7FC-1A12678AE3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C3044A-69CB-D749-468A-459E4AF5B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8833-FCF8-45BE-89ED-548990B1188C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BE1B64-475F-7B0A-25E1-9CF0BC429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D67112-1658-B677-0AF8-6D29992DB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872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BE65E-6BD0-5255-159B-421689A19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D03A24-7D86-66A6-3CEE-D0865CD1C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92982A-C8FB-4DB9-4D35-3335857AD6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E4D914-0357-6FCC-865B-37D0ACA5E9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412C9C-033B-A27D-2FBE-67DD2B558B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8ECB5C-E1CF-CDEB-2E33-6BB257CD9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8833-FCF8-45BE-89ED-548990B1188C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17727A-AF0D-2E03-3165-8D8793EE5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42DBEF-DDFB-3FD7-2484-2125F508B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571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2AC52-82EC-A60C-C95C-503B00DD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E16527-9F1D-B6B3-0CB3-EF066E4A9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8833-FCF8-45BE-89ED-548990B1188C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1C37BD-5994-4CA2-1184-112A94A63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AC05AE-FFE6-C20E-BABC-4F51ED57D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155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C43801-0D64-3C3E-2E55-B5C25B2C0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8833-FCF8-45BE-89ED-548990B1188C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2DD42A-AD12-AD8E-8488-5ACAD5AB6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62FB8F-5EB5-EB8D-B9D9-A74774429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936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C40CE-482C-FF49-6F04-9AD390F7E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0A59C-B628-CCF2-370B-1A2F9DDBA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C823E5-18B3-417C-F1E3-C8EE107448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A3DF42-9DB0-0220-A1E9-AF6C15D1F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8833-FCF8-45BE-89ED-548990B1188C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182B48-BEDA-1EDF-76A0-30C475E13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A5D689-7745-35BD-F120-B5ED1737A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382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F23AA-BCE2-1B03-7132-A9E92AF64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CAE7F0-7AD4-7AE1-70D4-7D7ED27DC7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E2B540-3543-07B8-0928-CECA6B095E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CED0FB-40F2-F132-63F2-BC9930D03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8833-FCF8-45BE-89ED-548990B1188C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E5A193-022F-6BC9-B7AE-0B608A900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3871E9-EC50-A9C1-7516-2A60758B1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34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7D7D46-269A-A4CA-E73F-3F8AB62DA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7D3F2A-58FD-9A87-5937-BBCA22B0E7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8D7887-C29F-91A5-46C5-C6EDDDF4DD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B08833-FCF8-45BE-89ED-548990B1188C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F74C5-F343-938E-9CAA-CBA46D682A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FC765-1F49-E1F3-65A3-682E467ED1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62E418-A597-40F0-AF04-F1D2262AC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698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ignasialcalde.es/citizen-data-scientist-dando-sentido-a-los-numeros/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person-holding-blue-and-clear-ballpoint-pen-590022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application-business-businessman-code-574068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bluediamondgallery.com/wooden-tile/d/data.html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ivic-switchboard.github.io/post_2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analytics-calculator-coffee-digital-marketing-907612/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graph-on-laptop-screen-3861957/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E9B8B-E3B9-EE5D-D313-28E2F0AA4C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4869" y="2322146"/>
            <a:ext cx="9144000" cy="1193800"/>
          </a:xfrm>
        </p:spPr>
        <p:txBody>
          <a:bodyPr/>
          <a:lstStyle/>
          <a:p>
            <a:r>
              <a:rPr lang="en-IN" sz="6000" b="1" i="0" dirty="0">
                <a:effectLst/>
                <a:latin typeface="Söhne"/>
              </a:rPr>
              <a:t>Predicting </a:t>
            </a:r>
            <a:r>
              <a:rPr lang="en-IN" sz="6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IMDb</a:t>
            </a:r>
            <a:r>
              <a:rPr lang="en-IN" sz="6000" b="1" i="0" dirty="0">
                <a:effectLst/>
                <a:latin typeface="Söhne"/>
              </a:rPr>
              <a:t> Scores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66E95F-2AB7-AD2F-F317-F77E87A52A90}"/>
              </a:ext>
            </a:extLst>
          </p:cNvPr>
          <p:cNvSpPr txBox="1"/>
          <p:nvPr/>
        </p:nvSpPr>
        <p:spPr>
          <a:xfrm>
            <a:off x="8304331" y="4608410"/>
            <a:ext cx="17408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latin typeface="+mj-lt"/>
              </a:rPr>
              <a:t>Submitted By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D09DE7-E8DD-260B-BB23-F5C7D6F49CC0}"/>
              </a:ext>
            </a:extLst>
          </p:cNvPr>
          <p:cNvSpPr txBox="1"/>
          <p:nvPr/>
        </p:nvSpPr>
        <p:spPr>
          <a:xfrm>
            <a:off x="8304331" y="5117216"/>
            <a:ext cx="36839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ABIN BINU JACOB - 961721104002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381C3B-C9E8-9C1A-BAAA-F32C4AE4BC36}"/>
              </a:ext>
            </a:extLst>
          </p:cNvPr>
          <p:cNvSpPr txBox="1"/>
          <p:nvPr/>
        </p:nvSpPr>
        <p:spPr>
          <a:xfrm>
            <a:off x="8304331" y="5426472"/>
            <a:ext cx="30157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SELVAK S - 961721104011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015BFA-B973-97D7-DCD8-96764719AE3C}"/>
              </a:ext>
            </a:extLst>
          </p:cNvPr>
          <p:cNvSpPr txBox="1"/>
          <p:nvPr/>
        </p:nvSpPr>
        <p:spPr>
          <a:xfrm>
            <a:off x="8304332" y="5719977"/>
            <a:ext cx="30157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ARUN D - 961721104304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C50154-4901-5742-23C3-9F2F8A3FC525}"/>
              </a:ext>
            </a:extLst>
          </p:cNvPr>
          <p:cNvSpPr txBox="1"/>
          <p:nvPr/>
        </p:nvSpPr>
        <p:spPr>
          <a:xfrm>
            <a:off x="8290046" y="6023734"/>
            <a:ext cx="33041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VASANTH P.S - 961721104317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93B971-3F39-FDA9-DD9A-C33BA5A79E18}"/>
              </a:ext>
            </a:extLst>
          </p:cNvPr>
          <p:cNvSpPr txBox="1"/>
          <p:nvPr/>
        </p:nvSpPr>
        <p:spPr>
          <a:xfrm>
            <a:off x="8304331" y="6317239"/>
            <a:ext cx="38876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SANTHOSH KUMAR R - 961721104314</a:t>
            </a:r>
          </a:p>
        </p:txBody>
      </p:sp>
    </p:spTree>
    <p:extLst>
      <p:ext uri="{BB962C8B-B14F-4D97-AF65-F5344CB8AC3E}">
        <p14:creationId xmlns:p14="http://schemas.microsoft.com/office/powerpoint/2010/main" val="3716216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  <p:bldP spid="7" grpId="0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l="-15000" r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8081A2-68E1-EC30-F457-4CB5092E9A0F}"/>
              </a:ext>
            </a:extLst>
          </p:cNvPr>
          <p:cNvSpPr txBox="1"/>
          <p:nvPr/>
        </p:nvSpPr>
        <p:spPr>
          <a:xfrm flipH="1">
            <a:off x="1036184" y="1223214"/>
            <a:ext cx="5338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IN" sz="3600" b="1" i="0" dirty="0">
                <a:effectLst/>
                <a:latin typeface="+mj-lt"/>
              </a:rPr>
              <a:t>Model Evaluation</a:t>
            </a:r>
            <a:endParaRPr lang="en-US" sz="3600" b="1" u="sng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A8FC2F-28E5-BC25-C8E6-C692E126BB86}"/>
              </a:ext>
            </a:extLst>
          </p:cNvPr>
          <p:cNvSpPr txBox="1"/>
          <p:nvPr/>
        </p:nvSpPr>
        <p:spPr>
          <a:xfrm>
            <a:off x="1036184" y="2614036"/>
            <a:ext cx="77223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0" i="0" dirty="0">
                <a:effectLst/>
              </a:rPr>
              <a:t>The model's performance was assessed using various evaluation metrics, including</a:t>
            </a: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452671-2053-9DC0-F6E1-A3A2C34E77BA}"/>
              </a:ext>
            </a:extLst>
          </p:cNvPr>
          <p:cNvSpPr txBox="1"/>
          <p:nvPr/>
        </p:nvSpPr>
        <p:spPr>
          <a:xfrm>
            <a:off x="1036184" y="3712470"/>
            <a:ext cx="7722393" cy="185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Mean Absolute Error (MAE)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Root Mean Squared Error (RMSE)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R-squared (R2)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1B6080-A772-F930-632D-8690272F5383}"/>
              </a:ext>
            </a:extLst>
          </p:cNvPr>
          <p:cNvSpPr txBox="1"/>
          <p:nvPr/>
        </p:nvSpPr>
        <p:spPr>
          <a:xfrm>
            <a:off x="1036184" y="5955833"/>
            <a:ext cx="77223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0" i="0" dirty="0">
                <a:effectLst/>
              </a:rPr>
              <a:t>These metrics provided insights into the model's predictive accuracy and its ability to estimate IMDb scores effectively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60122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E9B8B-E3B9-EE5D-D313-28E2F0AA4C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32100"/>
            <a:ext cx="9144000" cy="1193800"/>
          </a:xfrm>
        </p:spPr>
        <p:txBody>
          <a:bodyPr/>
          <a:lstStyle/>
          <a:p>
            <a:r>
              <a:rPr lang="en-IN" b="1" u="sng" dirty="0">
                <a:latin typeface="+mn-lt"/>
              </a:rPr>
              <a:t>Thank You</a:t>
            </a:r>
            <a:endParaRPr lang="en-US" u="sng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46058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8081A2-68E1-EC30-F457-4CB5092E9A0F}"/>
              </a:ext>
            </a:extLst>
          </p:cNvPr>
          <p:cNvSpPr txBox="1"/>
          <p:nvPr/>
        </p:nvSpPr>
        <p:spPr>
          <a:xfrm flipH="1">
            <a:off x="1036184" y="1223214"/>
            <a:ext cx="4354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latin typeface="+mj-lt"/>
              </a:rPr>
              <a:t>Executive Summary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A8FC2F-28E5-BC25-C8E6-C692E126BB86}"/>
              </a:ext>
            </a:extLst>
          </p:cNvPr>
          <p:cNvSpPr txBox="1"/>
          <p:nvPr/>
        </p:nvSpPr>
        <p:spPr>
          <a:xfrm>
            <a:off x="1036184" y="3049464"/>
            <a:ext cx="77223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This report outlines the process and findings of predicting IMDb scores for movies using machine learning techniques. IMDb scores are essential for viewers and industry professionals to gauge a movie's quality and success. This report covers data exploration, model development, and evaluation.</a:t>
            </a: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35699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8081A2-68E1-EC30-F457-4CB5092E9A0F}"/>
              </a:ext>
            </a:extLst>
          </p:cNvPr>
          <p:cNvSpPr txBox="1"/>
          <p:nvPr/>
        </p:nvSpPr>
        <p:spPr>
          <a:xfrm flipH="1">
            <a:off x="1036184" y="1205796"/>
            <a:ext cx="4354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latin typeface="+mj-lt"/>
              </a:rPr>
              <a:t>Table of Contents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A8FC2F-28E5-BC25-C8E6-C692E126BB86}"/>
              </a:ext>
            </a:extLst>
          </p:cNvPr>
          <p:cNvSpPr txBox="1"/>
          <p:nvPr/>
        </p:nvSpPr>
        <p:spPr>
          <a:xfrm>
            <a:off x="1036184" y="2311004"/>
            <a:ext cx="7722393" cy="4315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dirty="0"/>
              <a:t>Introduction</a:t>
            </a:r>
            <a:endParaRPr lang="en-US" sz="2000" dirty="0"/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dirty="0"/>
              <a:t>Data Overview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dirty="0"/>
              <a:t>Data Pre-processing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dirty="0"/>
              <a:t>Feature Engineering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dirty="0"/>
              <a:t>Model Selection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dirty="0"/>
              <a:t>Model Training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dirty="0"/>
              <a:t>Model Evaluation</a:t>
            </a:r>
          </a:p>
        </p:txBody>
      </p:sp>
    </p:spTree>
    <p:extLst>
      <p:ext uri="{BB962C8B-B14F-4D97-AF65-F5344CB8AC3E}">
        <p14:creationId xmlns:p14="http://schemas.microsoft.com/office/powerpoint/2010/main" val="3986492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8081A2-68E1-EC30-F457-4CB5092E9A0F}"/>
              </a:ext>
            </a:extLst>
          </p:cNvPr>
          <p:cNvSpPr txBox="1"/>
          <p:nvPr/>
        </p:nvSpPr>
        <p:spPr>
          <a:xfrm flipH="1">
            <a:off x="1036184" y="1223214"/>
            <a:ext cx="4354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3600" b="1" u="sng" dirty="0">
                <a:latin typeface="+mj-lt"/>
              </a:rPr>
              <a:t>Introduction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A8FC2F-28E5-BC25-C8E6-C692E126BB86}"/>
              </a:ext>
            </a:extLst>
          </p:cNvPr>
          <p:cNvSpPr txBox="1"/>
          <p:nvPr/>
        </p:nvSpPr>
        <p:spPr>
          <a:xfrm>
            <a:off x="1036184" y="3049464"/>
            <a:ext cx="77223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Predicting IMDb scores is valuable for movie studios, distributors, and viewers. It assists in understanding a movie's potential success, guiding marketing strategies, and aiding investment decisions. This report details the process of building an IMDb score prediction model.</a:t>
            </a: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71164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8081A2-68E1-EC30-F457-4CB5092E9A0F}"/>
              </a:ext>
            </a:extLst>
          </p:cNvPr>
          <p:cNvSpPr txBox="1"/>
          <p:nvPr/>
        </p:nvSpPr>
        <p:spPr>
          <a:xfrm flipH="1">
            <a:off x="1036184" y="1223214"/>
            <a:ext cx="4354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3600" b="1" u="sng" dirty="0">
                <a:latin typeface="+mj-lt"/>
              </a:rPr>
              <a:t>Data Overview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A8FC2F-28E5-BC25-C8E6-C692E126BB86}"/>
              </a:ext>
            </a:extLst>
          </p:cNvPr>
          <p:cNvSpPr txBox="1"/>
          <p:nvPr/>
        </p:nvSpPr>
        <p:spPr>
          <a:xfrm>
            <a:off x="1036184" y="3075590"/>
            <a:ext cx="77223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  <a:latin typeface="Söhne"/>
              </a:rPr>
              <a:t>We collected a comprehensive dataset of movies, including various features such as genres, cast, director, budget, and release year. The dataset also includes IMDb scores, which serve as our target variable.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36347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8081A2-68E1-EC30-F457-4CB5092E9A0F}"/>
              </a:ext>
            </a:extLst>
          </p:cNvPr>
          <p:cNvSpPr txBox="1"/>
          <p:nvPr/>
        </p:nvSpPr>
        <p:spPr>
          <a:xfrm flipH="1">
            <a:off x="1036184" y="1223214"/>
            <a:ext cx="4354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3600" b="1" u="sng" dirty="0">
                <a:latin typeface="+mj-lt"/>
              </a:rPr>
              <a:t>Data Pre-processing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A8FC2F-28E5-BC25-C8E6-C692E126BB86}"/>
              </a:ext>
            </a:extLst>
          </p:cNvPr>
          <p:cNvSpPr txBox="1"/>
          <p:nvPr/>
        </p:nvSpPr>
        <p:spPr>
          <a:xfrm>
            <a:off x="1036184" y="2614036"/>
            <a:ext cx="77223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0" i="0" dirty="0">
                <a:effectLst/>
              </a:rPr>
              <a:t>To prepare the data for modelling, we executed the following preprocessing tasks</a:t>
            </a: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452671-2053-9DC0-F6E1-A3A2C34E77BA}"/>
              </a:ext>
            </a:extLst>
          </p:cNvPr>
          <p:cNvSpPr txBox="1"/>
          <p:nvPr/>
        </p:nvSpPr>
        <p:spPr>
          <a:xfrm>
            <a:off x="1036184" y="3712470"/>
            <a:ext cx="7722393" cy="2468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Handling missing data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Encoding categorical variables</a:t>
            </a:r>
            <a:endParaRPr lang="en-IN" sz="2000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Normalizing or scaling numeric features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Addressing outliers, if necessary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614711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8081A2-68E1-EC30-F457-4CB5092E9A0F}"/>
              </a:ext>
            </a:extLst>
          </p:cNvPr>
          <p:cNvSpPr txBox="1"/>
          <p:nvPr/>
        </p:nvSpPr>
        <p:spPr>
          <a:xfrm flipH="1">
            <a:off x="1036184" y="1223214"/>
            <a:ext cx="5338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IN" sz="3600" b="1" i="0" dirty="0">
                <a:effectLst/>
                <a:latin typeface="+mj-lt"/>
              </a:rPr>
              <a:t>Feature Engineering</a:t>
            </a:r>
            <a:endParaRPr lang="en-US" sz="3600" b="1" u="sng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A8FC2F-28E5-BC25-C8E6-C692E126BB86}"/>
              </a:ext>
            </a:extLst>
          </p:cNvPr>
          <p:cNvSpPr txBox="1"/>
          <p:nvPr/>
        </p:nvSpPr>
        <p:spPr>
          <a:xfrm>
            <a:off x="1036184" y="2614036"/>
            <a:ext cx="77223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0" i="0" dirty="0">
                <a:effectLst/>
              </a:rPr>
              <a:t>Feature engineering involved extracting valuable features from the dataset, including</a:t>
            </a: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452671-2053-9DC0-F6E1-A3A2C34E77BA}"/>
              </a:ext>
            </a:extLst>
          </p:cNvPr>
          <p:cNvSpPr txBox="1"/>
          <p:nvPr/>
        </p:nvSpPr>
        <p:spPr>
          <a:xfrm>
            <a:off x="1036184" y="3712470"/>
            <a:ext cx="7722393" cy="2468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Genre-based features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Actor and director-related features</a:t>
            </a:r>
            <a:endParaRPr lang="en-IN" sz="2000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Budget normalization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Release year transformation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978010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8081A2-68E1-EC30-F457-4CB5092E9A0F}"/>
              </a:ext>
            </a:extLst>
          </p:cNvPr>
          <p:cNvSpPr txBox="1"/>
          <p:nvPr/>
        </p:nvSpPr>
        <p:spPr>
          <a:xfrm flipH="1">
            <a:off x="1036184" y="1223214"/>
            <a:ext cx="5338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IN" sz="3600" b="1" i="0" dirty="0">
                <a:effectLst/>
                <a:latin typeface="+mj-lt"/>
              </a:rPr>
              <a:t>Model Selection</a:t>
            </a:r>
            <a:endParaRPr lang="en-US" sz="3600" b="1" u="sng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A8FC2F-28E5-BC25-C8E6-C692E126BB86}"/>
              </a:ext>
            </a:extLst>
          </p:cNvPr>
          <p:cNvSpPr txBox="1"/>
          <p:nvPr/>
        </p:nvSpPr>
        <p:spPr>
          <a:xfrm>
            <a:off x="1036184" y="2614036"/>
            <a:ext cx="77223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0" i="0" dirty="0">
                <a:effectLst/>
              </a:rPr>
              <a:t>We experimented with several machine learning models suitable for regression tasks, including</a:t>
            </a: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452671-2053-9DC0-F6E1-A3A2C34E77BA}"/>
              </a:ext>
            </a:extLst>
          </p:cNvPr>
          <p:cNvSpPr txBox="1"/>
          <p:nvPr/>
        </p:nvSpPr>
        <p:spPr>
          <a:xfrm>
            <a:off x="1036184" y="3712470"/>
            <a:ext cx="7722393" cy="2468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Linear Regression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Random Forest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Gradient Boosting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Neural Networks</a:t>
            </a:r>
          </a:p>
        </p:txBody>
      </p:sp>
    </p:spTree>
    <p:extLst>
      <p:ext uri="{BB962C8B-B14F-4D97-AF65-F5344CB8AC3E}">
        <p14:creationId xmlns:p14="http://schemas.microsoft.com/office/powerpoint/2010/main" val="1250132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8081A2-68E1-EC30-F457-4CB5092E9A0F}"/>
              </a:ext>
            </a:extLst>
          </p:cNvPr>
          <p:cNvSpPr txBox="1"/>
          <p:nvPr/>
        </p:nvSpPr>
        <p:spPr>
          <a:xfrm flipH="1">
            <a:off x="1036184" y="1223214"/>
            <a:ext cx="4354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IN" sz="3600" b="1" i="0" dirty="0">
                <a:effectLst/>
                <a:latin typeface="+mj-lt"/>
              </a:rPr>
              <a:t>Model Training</a:t>
            </a:r>
            <a:endParaRPr lang="en-US" sz="3600" b="1" u="sng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A8FC2F-28E5-BC25-C8E6-C692E126BB86}"/>
              </a:ext>
            </a:extLst>
          </p:cNvPr>
          <p:cNvSpPr txBox="1"/>
          <p:nvPr/>
        </p:nvSpPr>
        <p:spPr>
          <a:xfrm>
            <a:off x="1036184" y="3075057"/>
            <a:ext cx="77223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b="0" i="0" dirty="0">
                <a:effectLst/>
              </a:rPr>
              <a:t>The selected model was trained on a portion of the dataset, and hyperparameters were tuned for optimal performance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78825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329</Words>
  <Application>Microsoft Office PowerPoint</Application>
  <PresentationFormat>Widescreen</PresentationFormat>
  <Paragraphs>48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Söhne</vt:lpstr>
      <vt:lpstr>Wingdings</vt:lpstr>
      <vt:lpstr>Office Theme</vt:lpstr>
      <vt:lpstr>Predicting IMDb Scores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IMDb Scores</dc:title>
  <dc:creator>vasanth tyson</dc:creator>
  <cp:lastModifiedBy>vasanth tyson</cp:lastModifiedBy>
  <cp:revision>4</cp:revision>
  <dcterms:created xsi:type="dcterms:W3CDTF">2023-09-30T10:22:07Z</dcterms:created>
  <dcterms:modified xsi:type="dcterms:W3CDTF">2023-10-01T02:45:29Z</dcterms:modified>
</cp:coreProperties>
</file>

<file path=docProps/thumbnail.jpeg>
</file>